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handoutMasterIdLst>
    <p:handoutMasterId r:id="rId11"/>
  </p:handoutMasterIdLst>
  <p:sldIdLst>
    <p:sldId id="259" r:id="rId3"/>
    <p:sldId id="331" r:id="rId4"/>
    <p:sldId id="294" r:id="rId5"/>
    <p:sldId id="381" r:id="rId6"/>
    <p:sldId id="404" r:id="rId7"/>
    <p:sldId id="405" r:id="rId8"/>
    <p:sldId id="406" r:id="rId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1C12E8-03D4-4682-81DE-54BC4CE8FB01}">
          <p14:sldIdLst>
            <p14:sldId id="259"/>
            <p14:sldId id="331"/>
            <p14:sldId id="294"/>
            <p14:sldId id="381"/>
            <p14:sldId id="404"/>
            <p14:sldId id="405"/>
            <p14:sldId id="40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A0606"/>
    <a:srgbClr val="FF0000"/>
    <a:srgbClr val="3B3838"/>
    <a:srgbClr val="FF3300"/>
    <a:srgbClr val="66FF33"/>
    <a:srgbClr val="0070C0"/>
    <a:srgbClr val="EAEFF7"/>
    <a:srgbClr val="D2DEEF"/>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64" autoAdjust="0"/>
    <p:restoredTop sz="93778" autoAdjust="0"/>
  </p:normalViewPr>
  <p:slideViewPr>
    <p:cSldViewPr snapToGrid="0">
      <p:cViewPr varScale="1">
        <p:scale>
          <a:sx n="65" d="100"/>
          <a:sy n="65" d="100"/>
        </p:scale>
        <p:origin x="234" y="66"/>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2023/3/15</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2023/3/15</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Slide Number Placeholder 3">
            <a:extLst>
              <a:ext uri="{FF2B5EF4-FFF2-40B4-BE49-F238E27FC236}">
                <a16:creationId xmlns:a16="http://schemas.microsoft.com/office/drawing/2014/main" id="{B9B20CAB-0728-4DC6-8B3D-A18F372CE726}"/>
              </a:ext>
            </a:extLst>
          </p:cNvPr>
          <p:cNvSpPr>
            <a:spLocks noGrp="1"/>
          </p:cNvSpPr>
          <p:nvPr>
            <p:ph type="sldNum" sz="quarter" idx="5"/>
          </p:nvPr>
        </p:nvSpPr>
        <p:spPr/>
        <p:txBody>
          <a:bodyPr/>
          <a:lstStyle/>
          <a:p>
            <a:fld id="{DDA6A725-A372-460E-884A-4864481A9E48}" type="slidenum">
              <a:rPr lang="zh-TW" altLang="en-US" smtClean="0"/>
              <a:pPr/>
              <a:t>1</a:t>
            </a:fld>
            <a:endParaRPr lang="zh-TW" altLang="en-US"/>
          </a:p>
        </p:txBody>
      </p:sp>
    </p:spTree>
    <p:extLst>
      <p:ext uri="{BB962C8B-B14F-4D97-AF65-F5344CB8AC3E}">
        <p14:creationId xmlns:p14="http://schemas.microsoft.com/office/powerpoint/2010/main" val="91034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6A725-A372-460E-884A-4864481A9E48}" type="slidenum">
              <a:rPr lang="zh-TW" altLang="en-US" smtClean="0"/>
              <a:pPr/>
              <a:t>3</a:t>
            </a:fld>
            <a:endParaRPr lang="zh-TW" altLang="en-US"/>
          </a:p>
        </p:txBody>
      </p:sp>
    </p:spTree>
    <p:extLst>
      <p:ext uri="{BB962C8B-B14F-4D97-AF65-F5344CB8AC3E}">
        <p14:creationId xmlns:p14="http://schemas.microsoft.com/office/powerpoint/2010/main" val="2735063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575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8139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8530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en-US" altLang="zh-TW"/>
              <a:t>Click to edit Master title style</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a:t>Click to edit Master subtitle style</a:t>
            </a:r>
            <a:endParaRPr lang="zh-TW" altLang="en-US"/>
          </a:p>
        </p:txBody>
      </p:sp>
      <p:sp>
        <p:nvSpPr>
          <p:cNvPr id="4" name="日期版面配置區 3"/>
          <p:cNvSpPr>
            <a:spLocks noGrp="1"/>
          </p:cNvSpPr>
          <p:nvPr>
            <p:ph type="dt" sz="half" idx="10"/>
          </p:nvPr>
        </p:nvSpPr>
        <p:spPr/>
        <p:txBody>
          <a:bodyPr/>
          <a:lstStyle/>
          <a:p>
            <a:fld id="{54367B37-4B4C-4C69-8F69-BE2A42A54943}" type="datetime1">
              <a:rPr lang="zh-TW" altLang="en-US" smtClean="0"/>
              <a:pPr/>
              <a:t>2023/3/15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2355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內容版面配置區 2"/>
          <p:cNvSpPr>
            <a:spLocks noGrp="1"/>
          </p:cNvSpPr>
          <p:nvPr>
            <p:ph idx="1"/>
          </p:nvPr>
        </p:nvSpPr>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3ACBA646-FC78-4E66-A363-01EF58F3A33A}" type="datetime1">
              <a:rPr lang="zh-TW" altLang="en-US" smtClean="0"/>
              <a:pPr/>
              <a:t>2023/3/15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85888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en-US" altLang="zh-TW"/>
              <a:t>Click to edit Master title style</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a:t>Edit Master text styles</a:t>
            </a:r>
          </a:p>
        </p:txBody>
      </p:sp>
      <p:sp>
        <p:nvSpPr>
          <p:cNvPr id="4" name="日期版面配置區 3"/>
          <p:cNvSpPr>
            <a:spLocks noGrp="1"/>
          </p:cNvSpPr>
          <p:nvPr>
            <p:ph type="dt" sz="half" idx="10"/>
          </p:nvPr>
        </p:nvSpPr>
        <p:spPr/>
        <p:txBody>
          <a:bodyPr/>
          <a:lstStyle/>
          <a:p>
            <a:fld id="{7A32DB01-B929-463B-A81F-D9222620C715}" type="datetime1">
              <a:rPr lang="zh-TW" altLang="en-US" smtClean="0"/>
              <a:pPr/>
              <a:t>2023/3/15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6659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日期版面配置區 4"/>
          <p:cNvSpPr>
            <a:spLocks noGrp="1"/>
          </p:cNvSpPr>
          <p:nvPr>
            <p:ph type="dt" sz="half" idx="10"/>
          </p:nvPr>
        </p:nvSpPr>
        <p:spPr/>
        <p:txBody>
          <a:bodyPr/>
          <a:lstStyle/>
          <a:p>
            <a:fld id="{1DD2EBB4-4F9E-4F6D-9229-A7E7CD6E7236}" type="datetime1">
              <a:rPr lang="zh-TW" altLang="en-US" smtClean="0"/>
              <a:pPr/>
              <a:t>2023/3/15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1046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en-US" altLang="zh-TW"/>
              <a:t>Click to edit Master title style</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Edit Master text styles</a:t>
            </a:r>
          </a:p>
        </p:txBody>
      </p:sp>
      <p:sp>
        <p:nvSpPr>
          <p:cNvPr id="4" name="內容版面配置區 3"/>
          <p:cNvSpPr>
            <a:spLocks noGrp="1"/>
          </p:cNvSpPr>
          <p:nvPr>
            <p:ph sz="half" idx="2"/>
          </p:nvPr>
        </p:nvSpPr>
        <p:spPr>
          <a:xfrm>
            <a:off x="839788" y="2505075"/>
            <a:ext cx="5157787" cy="368458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Edit Master text styles</a:t>
            </a:r>
          </a:p>
        </p:txBody>
      </p:sp>
      <p:sp>
        <p:nvSpPr>
          <p:cNvPr id="6" name="內容版面配置區 5"/>
          <p:cNvSpPr>
            <a:spLocks noGrp="1"/>
          </p:cNvSpPr>
          <p:nvPr>
            <p:ph sz="quarter" idx="4"/>
          </p:nvPr>
        </p:nvSpPr>
        <p:spPr>
          <a:xfrm>
            <a:off x="6172200" y="2505075"/>
            <a:ext cx="5183188" cy="368458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日期版面配置區 6"/>
          <p:cNvSpPr>
            <a:spLocks noGrp="1"/>
          </p:cNvSpPr>
          <p:nvPr>
            <p:ph type="dt" sz="half" idx="10"/>
          </p:nvPr>
        </p:nvSpPr>
        <p:spPr/>
        <p:txBody>
          <a:bodyPr/>
          <a:lstStyle/>
          <a:p>
            <a:fld id="{3173C227-1C07-46BA-86AA-9DD5D7D5B133}" type="datetime1">
              <a:rPr lang="zh-TW" altLang="en-US" smtClean="0"/>
              <a:pPr/>
              <a:t>2023/3/15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447856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日期版面配置區 2"/>
          <p:cNvSpPr>
            <a:spLocks noGrp="1"/>
          </p:cNvSpPr>
          <p:nvPr>
            <p:ph type="dt" sz="half" idx="10"/>
          </p:nvPr>
        </p:nvSpPr>
        <p:spPr/>
        <p:txBody>
          <a:bodyPr/>
          <a:lstStyle/>
          <a:p>
            <a:fld id="{56AF059E-A4B3-4B16-945D-663E4DB6EDB1}" type="datetime1">
              <a:rPr lang="zh-TW" altLang="en-US" smtClean="0"/>
              <a:pPr/>
              <a:t>2023/3/15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99187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094A82E-025C-4C39-B2FB-E258934912E0}" type="datetime1">
              <a:rPr lang="zh-TW" altLang="en-US" smtClean="0"/>
              <a:pPr/>
              <a:t>2023/3/15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6399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Edit Master text styles</a:t>
            </a:r>
          </a:p>
        </p:txBody>
      </p:sp>
      <p:sp>
        <p:nvSpPr>
          <p:cNvPr id="5" name="日期版面配置區 4"/>
          <p:cNvSpPr>
            <a:spLocks noGrp="1"/>
          </p:cNvSpPr>
          <p:nvPr>
            <p:ph type="dt" sz="half" idx="10"/>
          </p:nvPr>
        </p:nvSpPr>
        <p:spPr/>
        <p:txBody>
          <a:bodyPr/>
          <a:lstStyle/>
          <a:p>
            <a:fld id="{CDAFA602-09D5-46AB-A40A-CA19EA9C74BA}" type="datetime1">
              <a:rPr lang="zh-TW" altLang="en-US" smtClean="0"/>
              <a:pPr/>
              <a:t>2023/3/15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720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dirty="0"/>
              <a:t>Click icon to add picture</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Edit Master text styles</a:t>
            </a:r>
          </a:p>
        </p:txBody>
      </p:sp>
      <p:sp>
        <p:nvSpPr>
          <p:cNvPr id="5" name="日期版面配置區 4"/>
          <p:cNvSpPr>
            <a:spLocks noGrp="1"/>
          </p:cNvSpPr>
          <p:nvPr>
            <p:ph type="dt" sz="half" idx="10"/>
          </p:nvPr>
        </p:nvSpPr>
        <p:spPr/>
        <p:txBody>
          <a:bodyPr/>
          <a:lstStyle/>
          <a:p>
            <a:fld id="{CF9AB718-ED68-4E0D-A640-022CAE003AB6}" type="datetime1">
              <a:rPr lang="zh-TW" altLang="en-US" smtClean="0"/>
              <a:pPr/>
              <a:t>2023/3/15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73039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直排文字版面配置區 2"/>
          <p:cNvSpPr>
            <a:spLocks noGrp="1"/>
          </p:cNvSpPr>
          <p:nvPr>
            <p:ph type="body" orient="vert" idx="1"/>
          </p:nvPr>
        </p:nvSpPr>
        <p:spPr/>
        <p:txBody>
          <a:bodyPr vert="eaVert"/>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C40FCC57-DF06-44F4-9868-8A4E015CAB7F}" type="datetime1">
              <a:rPr lang="zh-TW" altLang="en-US" smtClean="0"/>
              <a:pPr/>
              <a:t>2023/3/15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86899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en-US" altLang="zh-TW"/>
              <a:t>Click to edit Master title style</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CC7F83B1-7880-4178-BC8D-40E4FD671148}" type="datetime1">
              <a:rPr lang="zh-TW" altLang="en-US" smtClean="0"/>
              <a:pPr/>
              <a:t>2023/3/15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17752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E3830E04-05E5-46C3-BA99-DEF385DDADDF}"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034238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53E6DDF-168D-4649-9ECC-0F18E898D4AF}"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41180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B992321B-A2D6-4668-A75E-70B179559A0F}"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49900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269507E2-C6A1-43FE-A221-ED2B63C84404}"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62334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A0F06C0-DDF8-40F8-8D3E-0D4CB3D41692}"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230298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B07F6B91-42D1-4995-9F7D-6294B950EDE1}"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02158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0A16A8E-2D5D-4E32-AAE2-8FE358DFA6DC}"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15581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FEEDC089-CC12-464B-8D1F-F4EC139B9939}"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895837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CA420F96-5BF3-4939-A5FF-4554BA19B1A5}"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3709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F8E8E103-1F8F-4D81-A812-F7125114E002}"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7103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D09D6912-BDF0-45FA-B6BD-AD17D6B77EB0}"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71223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3D1F9-5777-40B5-AB85-42069A5539BB}" type="datetime1">
              <a:rPr lang="zh-TW" altLang="en-US" smtClean="0"/>
              <a:pPr/>
              <a:t>2023/3/15</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37317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1E586-B034-4E03-8FDF-6E9454CD5FF4}" type="datetime1">
              <a:rPr lang="zh-TW" altLang="en-US" smtClean="0">
                <a:solidFill>
                  <a:prstClr val="black">
                    <a:tint val="75000"/>
                  </a:prstClr>
                </a:solidFill>
              </a:rPr>
              <a:pPr/>
              <a:t>2023/3/15</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61180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30E098-5CC8-4529-B35A-D815E9DBC049}"/>
              </a:ext>
            </a:extLst>
          </p:cNvPr>
          <p:cNvSpPr txBox="1"/>
          <p:nvPr/>
        </p:nvSpPr>
        <p:spPr>
          <a:xfrm>
            <a:off x="6942667" y="4775200"/>
            <a:ext cx="4608447" cy="1384995"/>
          </a:xfrm>
          <a:prstGeom prst="rect">
            <a:avLst/>
          </a:prstGeom>
          <a:noFill/>
        </p:spPr>
        <p:txBody>
          <a:bodyPr wrap="square" rtlCol="0">
            <a:spAutoFit/>
          </a:bodyPr>
          <a:lstStyle/>
          <a:p>
            <a:pPr algn="r"/>
            <a:r>
              <a:rPr lang="en-US" sz="2800" b="1" dirty="0">
                <a:solidFill>
                  <a:srgbClr val="002060"/>
                </a:solidFill>
                <a:latin typeface="Arial" panose="020B0604020202020204" pitchFamily="34" charset="0"/>
                <a:cs typeface="Arial" panose="020B0604020202020204" pitchFamily="34" charset="0"/>
              </a:rPr>
              <a:t>FOXCONN CPEG JBD_VN</a:t>
            </a:r>
          </a:p>
          <a:p>
            <a:pPr algn="r"/>
            <a:r>
              <a:rPr lang="en-US" sz="2800" b="1" dirty="0" smtClean="0">
                <a:solidFill>
                  <a:srgbClr val="002060"/>
                </a:solidFill>
                <a:latin typeface="Arial" panose="020B0604020202020204" pitchFamily="34" charset="0"/>
                <a:cs typeface="Arial" panose="020B0604020202020204" pitchFamily="34" charset="0"/>
              </a:rPr>
              <a:t>Mar 15, 2023</a:t>
            </a:r>
          </a:p>
          <a:p>
            <a:pPr algn="r"/>
            <a:endParaRPr lang="en-US" sz="2800" b="1" dirty="0">
              <a:solidFill>
                <a:srgbClr val="00206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647132-80E9-4F5D-8B86-BD2903EAAF84}"/>
              </a:ext>
            </a:extLst>
          </p:cNvPr>
          <p:cNvSpPr>
            <a:spLocks noGrp="1"/>
          </p:cNvSpPr>
          <p:nvPr>
            <p:ph type="sldNum" sz="quarter" idx="12"/>
          </p:nvPr>
        </p:nvSpPr>
        <p:spPr/>
        <p:txBody>
          <a:bodyPr/>
          <a:lstStyle/>
          <a:p>
            <a:fld id="{AF44CCD9-AF14-4FD0-8E12-CF82B8F58377}" type="slidenum">
              <a:rPr lang="zh-TW" altLang="en-US" smtClean="0"/>
              <a:pPr/>
              <a:t>1</a:t>
            </a:fld>
            <a:endParaRPr lang="zh-TW" altLang="en-US" dirty="0"/>
          </a:p>
        </p:txBody>
      </p:sp>
      <p:sp>
        <p:nvSpPr>
          <p:cNvPr id="5" name="矩形 39"/>
          <p:cNvSpPr>
            <a:spLocks noChangeArrowheads="1"/>
          </p:cNvSpPr>
          <p:nvPr/>
        </p:nvSpPr>
        <p:spPr bwMode="auto">
          <a:xfrm>
            <a:off x="996323" y="1013543"/>
            <a:ext cx="10253568" cy="1569660"/>
          </a:xfrm>
          <a:prstGeom prst="rect">
            <a:avLst/>
          </a:prstGeom>
        </p:spPr>
        <p:txBody>
          <a:bodyPr wrap="square">
            <a:spAutoFit/>
          </a:bodyPr>
          <a:lstStyle/>
          <a:p>
            <a:pPr algn="ctr"/>
            <a:r>
              <a:rPr lang="en-US" altLang="zh-CN" sz="4800" b="1" dirty="0">
                <a:solidFill>
                  <a:srgbClr val="002060"/>
                </a:solidFill>
                <a:latin typeface="Arial" panose="020B0604020202020204" pitchFamily="34" charset="0"/>
                <a:cs typeface="Arial" panose="020B0604020202020204" pitchFamily="34" charset="0"/>
              </a:rPr>
              <a:t>Report for BFX-AT100 - Dec 2022 Mass Production Inspection</a:t>
            </a:r>
            <a:endParaRPr lang="en-US" altLang="zh-TW" sz="4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51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latin typeface="Arial" panose="020B0604020202020204" pitchFamily="34" charset="0"/>
                <a:ea typeface="標楷體" panose="03000509000000000000" pitchFamily="65" charset="-120"/>
                <a:cs typeface="Arial" panose="020B0604020202020204" pitchFamily="34" charset="0"/>
              </a:rPr>
              <a:t>Establish </a:t>
            </a:r>
            <a:r>
              <a:rPr lang="en-US" altLang="zh-TW" sz="3200" b="1" dirty="0">
                <a:latin typeface="Arial" panose="020B0604020202020204" pitchFamily="34" charset="0"/>
                <a:ea typeface="標楷體" panose="03000509000000000000" pitchFamily="65" charset="-120"/>
                <a:cs typeface="Arial" panose="020B0604020202020204" pitchFamily="34" charset="0"/>
              </a:rPr>
              <a:t>the Team</a:t>
            </a:r>
          </a:p>
        </p:txBody>
      </p:sp>
      <p:sp>
        <p:nvSpPr>
          <p:cNvPr id="9" name="流程圖: 換頁接點 9">
            <a:extLst>
              <a:ext uri="{FF2B5EF4-FFF2-40B4-BE49-F238E27FC236}">
                <a16:creationId xmlns:a16="http://schemas.microsoft.com/office/drawing/2014/main" id="{B6877EFC-1BAA-4D81-B06F-47BD29833480}"/>
              </a:ext>
            </a:extLst>
          </p:cNvPr>
          <p:cNvSpPr/>
          <p:nvPr/>
        </p:nvSpPr>
        <p:spPr>
          <a:xfrm>
            <a:off x="935542" y="746260"/>
            <a:ext cx="3534857" cy="617324"/>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Arial" panose="020B0604020202020204" pitchFamily="34" charset="0"/>
                <a:ea typeface="標楷體" panose="03000509000000000000" pitchFamily="65" charset="-120"/>
                <a:cs typeface="Arial" panose="020B0604020202020204" pitchFamily="34" charset="0"/>
              </a:rPr>
              <a:t>Team Leader</a:t>
            </a:r>
            <a:endParaRPr lang="en-US" sz="3200" b="1" dirty="0">
              <a:latin typeface="Arial" panose="020B0604020202020204" pitchFamily="34" charset="0"/>
              <a:cs typeface="Arial" panose="020B0604020202020204" pitchFamily="34" charset="0"/>
            </a:endParaRPr>
          </a:p>
        </p:txBody>
      </p:sp>
      <p:sp>
        <p:nvSpPr>
          <p:cNvPr id="10" name="流程圖: 換頁接點 9">
            <a:extLst>
              <a:ext uri="{FF2B5EF4-FFF2-40B4-BE49-F238E27FC236}">
                <a16:creationId xmlns:a16="http://schemas.microsoft.com/office/drawing/2014/main" id="{687DF2FC-EFA5-4CA9-A8A6-BE89E2AFD68D}"/>
              </a:ext>
            </a:extLst>
          </p:cNvPr>
          <p:cNvSpPr/>
          <p:nvPr/>
        </p:nvSpPr>
        <p:spPr>
          <a:xfrm>
            <a:off x="6615291" y="746260"/>
            <a:ext cx="3534857" cy="617324"/>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Arial" panose="020B0604020202020204" pitchFamily="34" charset="0"/>
                <a:ea typeface="標楷體" panose="03000509000000000000" pitchFamily="65" charset="-120"/>
                <a:cs typeface="Arial" panose="020B0604020202020204" pitchFamily="34" charset="0"/>
              </a:rPr>
              <a:t>Team Member</a:t>
            </a:r>
            <a:endParaRPr lang="en-US" sz="3200" b="1"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6E8EC99F-E040-4DF9-9258-AB5BCDD187F2}"/>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2</a:t>
            </a:fld>
            <a:endParaRPr lang="zh-TW" altLang="en-US">
              <a:solidFill>
                <a:prstClr val="black">
                  <a:tint val="75000"/>
                </a:prst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1651BC9-5EEB-416E-BF38-C62C0A6B36E9}"/>
              </a:ext>
            </a:extLst>
          </p:cNvPr>
          <p:cNvSpPr/>
          <p:nvPr/>
        </p:nvSpPr>
        <p:spPr>
          <a:xfrm>
            <a:off x="355571" y="2788052"/>
            <a:ext cx="6169742"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b="1" dirty="0">
                <a:solidFill>
                  <a:srgbClr val="002060"/>
                </a:solidFill>
                <a:latin typeface="Arial" panose="020B0604020202020204" pitchFamily="34" charset="0"/>
                <a:ea typeface="標楷體" panose="03000509000000000000" pitchFamily="65" charset="-120"/>
                <a:cs typeface="Arial" panose="020B0604020202020204" pitchFamily="34" charset="0"/>
              </a:rPr>
              <a:t>Foxconn</a:t>
            </a:r>
          </a:p>
          <a:p>
            <a:pPr marL="914400" lvl="1" indent="-457200">
              <a:spcBef>
                <a:spcPct val="50000"/>
              </a:spcBef>
              <a:buFont typeface="Calibri" panose="020F0502020204030204" pitchFamily="34" charset="0"/>
              <a:buChar char="●"/>
            </a:pPr>
            <a:r>
              <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rPr>
              <a:t>MFG Manager :  David Yin</a:t>
            </a:r>
          </a:p>
          <a:p>
            <a:pPr marL="914400" lvl="1" indent="-457200">
              <a:spcBef>
                <a:spcPct val="50000"/>
              </a:spcBef>
              <a:buFont typeface="Calibri" panose="020F0502020204030204" pitchFamily="34" charset="0"/>
              <a:buChar char="●"/>
            </a:pPr>
            <a:r>
              <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rPr>
              <a:t>QA Manager    :  </a:t>
            </a:r>
            <a:r>
              <a:rPr lang="en-US" altLang="zh-CN" sz="2200"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Toney </a:t>
            </a:r>
            <a:r>
              <a:rPr lang="en-US" altLang="zh-CN" sz="2200" b="1" dirty="0" err="1" smtClean="0">
                <a:solidFill>
                  <a:srgbClr val="002060"/>
                </a:solidFill>
                <a:latin typeface="Arial" panose="020B0604020202020204" pitchFamily="34" charset="0"/>
                <a:ea typeface="標楷體" panose="03000509000000000000" pitchFamily="65" charset="-120"/>
                <a:cs typeface="Arial" panose="020B0604020202020204" pitchFamily="34" charset="0"/>
              </a:rPr>
              <a:t>Tu</a:t>
            </a:r>
            <a:r>
              <a:rPr lang="en-US" altLang="zh-CN" sz="2200"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 CB Lin</a:t>
            </a:r>
            <a:endPar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p:txBody>
      </p:sp>
      <p:sp>
        <p:nvSpPr>
          <p:cNvPr id="12" name="Rectangle 69">
            <a:extLst>
              <a:ext uri="{FF2B5EF4-FFF2-40B4-BE49-F238E27FC236}">
                <a16:creationId xmlns:a16="http://schemas.microsoft.com/office/drawing/2014/main" id="{5298760D-920E-430E-BBB0-18F2E723EA82}"/>
              </a:ext>
            </a:extLst>
          </p:cNvPr>
          <p:cNvSpPr>
            <a:spLocks noChangeArrowheads="1"/>
          </p:cNvSpPr>
          <p:nvPr/>
        </p:nvSpPr>
        <p:spPr bwMode="auto">
          <a:xfrm>
            <a:off x="6795248" y="2077556"/>
            <a:ext cx="498968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PE: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Michael, Nam</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ME: Cheng Lun,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Hugo</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PM: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An Tran, Yuri</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PD: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Wen Yong</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TW" b="1" dirty="0">
                <a:solidFill>
                  <a:srgbClr val="002060"/>
                </a:solidFill>
                <a:latin typeface="Arial" panose="020B0604020202020204" pitchFamily="34" charset="0"/>
                <a:ea typeface="標楷體" panose="03000509000000000000" pitchFamily="65" charset="-120"/>
                <a:cs typeface="Arial" panose="020B0604020202020204" pitchFamily="34" charset="0"/>
              </a:rPr>
              <a:t>QA</a:t>
            </a: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a:t>
            </a:r>
            <a:r>
              <a:rPr kumimoji="0" lang="en-US" altLang="zh-TW" b="1" dirty="0">
                <a:solidFill>
                  <a:srgbClr val="002060"/>
                </a:solidFill>
                <a:latin typeface="Arial" panose="020B0604020202020204" pitchFamily="34" charset="0"/>
                <a:ea typeface="標楷體" panose="03000509000000000000" pitchFamily="65" charset="-120"/>
                <a:cs typeface="Arial" panose="020B0604020202020204" pitchFamily="34" charset="0"/>
              </a:rPr>
              <a:t> K</a:t>
            </a:r>
            <a:r>
              <a:rPr kumimoji="0" lang="en-US" altLang="zh-TW"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en,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Robert </a:t>
            </a:r>
          </a:p>
          <a:p>
            <a:pPr eaLnBrk="1" hangingPunct="1">
              <a:spcBef>
                <a:spcPct val="50000"/>
              </a:spcBef>
            </a:pP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TE</a:t>
            </a: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Mark, Jones</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IE: Hai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Ly, Heng Ruan</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p:txBody>
      </p:sp>
      <p:sp>
        <p:nvSpPr>
          <p:cNvPr id="13" name="Left Brace 12">
            <a:extLst>
              <a:ext uri="{FF2B5EF4-FFF2-40B4-BE49-F238E27FC236}">
                <a16:creationId xmlns:a16="http://schemas.microsoft.com/office/drawing/2014/main" id="{D54F5BC9-FB89-4912-8F53-DC0BBC183738}"/>
              </a:ext>
            </a:extLst>
          </p:cNvPr>
          <p:cNvSpPr/>
          <p:nvPr/>
        </p:nvSpPr>
        <p:spPr>
          <a:xfrm>
            <a:off x="5988069" y="2276087"/>
            <a:ext cx="627222" cy="3388589"/>
          </a:xfrm>
          <a:prstGeom prst="leftBrace">
            <a:avLst>
              <a:gd name="adj1" fmla="val 78174"/>
              <a:gd name="adj2" fmla="val 4538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en-US" sz="1600">
              <a:solidFill>
                <a:srgbClr val="FFFFFF"/>
              </a:solidFill>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71844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圓角矩形 8">
            <a:extLst>
              <a:ext uri="{FF2B5EF4-FFF2-40B4-BE49-F238E27FC236}">
                <a16:creationId xmlns:a16="http://schemas.microsoft.com/office/drawing/2014/main" id="{5B5650D9-7CBC-4786-A2F8-D345C2C61748}"/>
              </a:ext>
            </a:extLst>
          </p:cNvPr>
          <p:cNvSpPr/>
          <p:nvPr/>
        </p:nvSpPr>
        <p:spPr>
          <a:xfrm>
            <a:off x="448901" y="1414827"/>
            <a:ext cx="11333702" cy="552348"/>
          </a:xfrm>
          <a:prstGeom prst="roundRect">
            <a:avLst>
              <a:gd name="adj" fmla="val 576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fontAlgn="ctr">
              <a:buFont typeface="Wingdings" panose="05000000000000000000" pitchFamily="2" charset="2"/>
              <a:buChar char="q"/>
            </a:pPr>
            <a:r>
              <a:rPr lang="en-US" sz="1600" smtClean="0">
                <a:solidFill>
                  <a:schemeClr val="tx1"/>
                </a:solidFill>
                <a:latin typeface="Arial" panose="020B0604020202020204" pitchFamily="34" charset="0"/>
                <a:cs typeface="Arial" panose="020B0604020202020204" pitchFamily="34" charset="0"/>
              </a:rPr>
              <a:t>On Feb 23, 2023 </a:t>
            </a:r>
            <a:r>
              <a:rPr lang="en-US" sz="1600" dirty="0" smtClean="0">
                <a:solidFill>
                  <a:schemeClr val="tx1"/>
                </a:solidFill>
                <a:latin typeface="Arial" panose="020B0604020202020204" pitchFamily="34" charset="0"/>
                <a:cs typeface="Arial" panose="020B0604020202020204" pitchFamily="34" charset="0"/>
              </a:rPr>
              <a:t>ALT customer feedback about Mass Production Inspection for shipment </a:t>
            </a:r>
            <a:r>
              <a:rPr lang="en-US" sz="1600" smtClean="0">
                <a:solidFill>
                  <a:schemeClr val="tx1"/>
                </a:solidFill>
                <a:latin typeface="Arial" panose="020B0604020202020204" pitchFamily="34" charset="0"/>
                <a:cs typeface="Arial" panose="020B0604020202020204" pitchFamily="34" charset="0"/>
              </a:rPr>
              <a:t>lots in Feb-2023 </a:t>
            </a:r>
            <a:r>
              <a:rPr lang="en-US" sz="1600" dirty="0" smtClean="0">
                <a:solidFill>
                  <a:schemeClr val="tx1"/>
                </a:solidFill>
                <a:latin typeface="Arial" panose="020B0604020202020204" pitchFamily="34" charset="0"/>
                <a:cs typeface="Arial" panose="020B0604020202020204" pitchFamily="34" charset="0"/>
              </a:rPr>
              <a:t>Detail as below: </a:t>
            </a:r>
            <a:endParaRPr lang="en-US" altLang="zh-CN" sz="1600"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sp>
        <p:nvSpPr>
          <p:cNvPr id="3"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sz="3200" b="1" dirty="0" smtClean="0">
                <a:solidFill>
                  <a:schemeClr val="bg1"/>
                </a:solidFill>
                <a:latin typeface="Arial" panose="020B0604020202020204" pitchFamily="34" charset="0"/>
                <a:cs typeface="Arial" panose="020B0604020202020204" pitchFamily="34" charset="0"/>
              </a:rPr>
              <a:t>D</a:t>
            </a:r>
            <a:r>
              <a:rPr lang="en-US" altLang="zh-CN" sz="3200" b="1" dirty="0" smtClean="0">
                <a:solidFill>
                  <a:schemeClr val="bg1"/>
                </a:solidFill>
                <a:latin typeface="Arial" panose="020B0604020202020204" pitchFamily="34" charset="0"/>
                <a:cs typeface="Arial" panose="020B0604020202020204" pitchFamily="34" charset="0"/>
              </a:rPr>
              <a:t>escription</a:t>
            </a:r>
            <a:r>
              <a:rPr lang="en-US" sz="3200" b="1" dirty="0" smtClean="0">
                <a:solidFill>
                  <a:schemeClr val="bg1"/>
                </a:solidFill>
                <a:latin typeface="Arial" panose="020B0604020202020204" pitchFamily="34" charset="0"/>
                <a:cs typeface="Arial" panose="020B0604020202020204" pitchFamily="34" charset="0"/>
              </a:rPr>
              <a:t> </a:t>
            </a:r>
            <a:r>
              <a:rPr lang="en-US" altLang="zh-CN" sz="3200" b="1" dirty="0">
                <a:solidFill>
                  <a:schemeClr val="bg1"/>
                </a:solidFill>
                <a:latin typeface="Arial" panose="020B0604020202020204" pitchFamily="34" charset="0"/>
                <a:cs typeface="Arial" panose="020B0604020202020204" pitchFamily="34" charset="0"/>
              </a:rPr>
              <a:t>of</a:t>
            </a:r>
            <a:r>
              <a:rPr lang="en-US" sz="3200" b="1" dirty="0">
                <a:solidFill>
                  <a:schemeClr val="bg1"/>
                </a:solidFill>
                <a:latin typeface="Arial" panose="020B0604020202020204" pitchFamily="34" charset="0"/>
                <a:cs typeface="Arial" panose="020B0604020202020204" pitchFamily="34" charset="0"/>
              </a:rPr>
              <a:t> P</a:t>
            </a:r>
            <a:r>
              <a:rPr lang="en-US" altLang="zh-CN" sz="3200" b="1" dirty="0">
                <a:solidFill>
                  <a:schemeClr val="bg1"/>
                </a:solidFill>
                <a:latin typeface="Arial" panose="020B0604020202020204" pitchFamily="34" charset="0"/>
                <a:cs typeface="Arial" panose="020B0604020202020204" pitchFamily="34" charset="0"/>
              </a:rPr>
              <a:t>roblems</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22" name="向下箭號圖說文字 3">
            <a:extLst>
              <a:ext uri="{FF2B5EF4-FFF2-40B4-BE49-F238E27FC236}">
                <a16:creationId xmlns:a16="http://schemas.microsoft.com/office/drawing/2014/main" id="{76D3D512-756D-4625-AC28-6926D1DE45E6}"/>
              </a:ext>
            </a:extLst>
          </p:cNvPr>
          <p:cNvSpPr/>
          <p:nvPr/>
        </p:nvSpPr>
        <p:spPr>
          <a:xfrm>
            <a:off x="448901" y="736605"/>
            <a:ext cx="11333702" cy="678982"/>
          </a:xfrm>
          <a:prstGeom prst="downArrow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ü"/>
            </a:pPr>
            <a:r>
              <a:rPr lang="en-US" sz="1600" b="1" dirty="0">
                <a:solidFill>
                  <a:schemeClr val="bg1"/>
                </a:solidFill>
                <a:latin typeface="Arial" panose="020B0604020202020204" pitchFamily="34" charset="0"/>
                <a:cs typeface="Arial" panose="020B0604020202020204" pitchFamily="34" charset="0"/>
              </a:rPr>
              <a:t>Issue Description</a:t>
            </a:r>
          </a:p>
        </p:txBody>
      </p:sp>
      <p:sp>
        <p:nvSpPr>
          <p:cNvPr id="2" name="Slide Number Placeholder 1">
            <a:extLst>
              <a:ext uri="{FF2B5EF4-FFF2-40B4-BE49-F238E27FC236}">
                <a16:creationId xmlns:a16="http://schemas.microsoft.com/office/drawing/2014/main" id="{CFEB0334-7E10-44C0-BEB2-DF7471D24C2E}"/>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3</a:t>
            </a:fld>
            <a:endParaRPr lang="zh-TW" altLang="en-US" dirty="0">
              <a:solidFill>
                <a:prstClr val="black">
                  <a:tint val="75000"/>
                </a:prst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193963" y="2177184"/>
            <a:ext cx="7324436" cy="4169930"/>
          </a:xfrm>
          <a:prstGeom prst="rect">
            <a:avLst/>
          </a:prstGeom>
        </p:spPr>
      </p:pic>
    </p:spTree>
    <p:extLst>
      <p:ext uri="{BB962C8B-B14F-4D97-AF65-F5344CB8AC3E}">
        <p14:creationId xmlns:p14="http://schemas.microsoft.com/office/powerpoint/2010/main" val="406935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EB0334-7E10-44C0-BEB2-DF7471D24C2E}"/>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4</a:t>
            </a:fld>
            <a:endParaRPr lang="zh-TW" altLang="en-US" dirty="0">
              <a:solidFill>
                <a:prstClr val="black">
                  <a:tint val="75000"/>
                </a:prstClr>
              </a:solidFill>
              <a:latin typeface="Arial" panose="020B0604020202020204" pitchFamily="34" charset="0"/>
              <a:cs typeface="Arial" panose="020B0604020202020204" pitchFamily="34" charset="0"/>
            </a:endParaRPr>
          </a:p>
        </p:txBody>
      </p:sp>
      <p:sp>
        <p:nvSpPr>
          <p:cNvPr id="9"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Failure Analysis </a:t>
            </a:r>
            <a:r>
              <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rPr>
              <a:t>R</a:t>
            </a: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10" name="圓角矩形 8">
            <a:extLst>
              <a:ext uri="{FF2B5EF4-FFF2-40B4-BE49-F238E27FC236}">
                <a16:creationId xmlns:a16="http://schemas.microsoft.com/office/drawing/2014/main" id="{5B5650D9-7CBC-4786-A2F8-D345C2C61748}"/>
              </a:ext>
            </a:extLst>
          </p:cNvPr>
          <p:cNvSpPr/>
          <p:nvPr/>
        </p:nvSpPr>
        <p:spPr>
          <a:xfrm>
            <a:off x="404655" y="623686"/>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smtClean="0">
                <a:solidFill>
                  <a:schemeClr val="tx1"/>
                </a:solidFill>
                <a:latin typeface="Arial" panose="020B0604020202020204" pitchFamily="34" charset="0"/>
                <a:ea typeface="Microsoft YaHei" panose="020B0503020204020204" pitchFamily="34" charset="-122"/>
                <a:cs typeface="Arial" panose="020B0604020202020204" pitchFamily="34" charset="0"/>
              </a:rPr>
              <a:t>1. </a:t>
            </a:r>
            <a:r>
              <a:rPr lang="en-US" sz="2400" b="1" dirty="0">
                <a:solidFill>
                  <a:schemeClr val="tx1"/>
                </a:solidFill>
                <a:latin typeface="Arial" panose="020B0604020202020204" pitchFamily="34" charset="0"/>
                <a:cs typeface="Arial" panose="020B0604020202020204" pitchFamily="34" charset="0"/>
              </a:rPr>
              <a:t>Foreign object on DC connector </a:t>
            </a:r>
            <a:endPar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graphicFrame>
        <p:nvGraphicFramePr>
          <p:cNvPr id="12" name="Group 67"/>
          <p:cNvGraphicFramePr>
            <a:graphicFrameLocks/>
          </p:cNvGraphicFramePr>
          <p:nvPr>
            <p:extLst>
              <p:ext uri="{D42A27DB-BD31-4B8C-83A1-F6EECF244321}">
                <p14:modId xmlns:p14="http://schemas.microsoft.com/office/powerpoint/2010/main" val="1179136733"/>
              </p:ext>
            </p:extLst>
          </p:nvPr>
        </p:nvGraphicFramePr>
        <p:xfrm>
          <a:off x="525319" y="1193837"/>
          <a:ext cx="11509365" cy="5243878"/>
        </p:xfrm>
        <a:graphic>
          <a:graphicData uri="http://schemas.openxmlformats.org/drawingml/2006/table">
            <a:tbl>
              <a:tblPr/>
              <a:tblGrid>
                <a:gridCol w="2778047">
                  <a:extLst>
                    <a:ext uri="{9D8B030D-6E8A-4147-A177-3AD203B41FA5}">
                      <a16:colId xmlns:a16="http://schemas.microsoft.com/office/drawing/2014/main" val="20000"/>
                    </a:ext>
                  </a:extLst>
                </a:gridCol>
                <a:gridCol w="3923344">
                  <a:extLst>
                    <a:ext uri="{9D8B030D-6E8A-4147-A177-3AD203B41FA5}">
                      <a16:colId xmlns:a16="http://schemas.microsoft.com/office/drawing/2014/main" val="1948495731"/>
                    </a:ext>
                  </a:extLst>
                </a:gridCol>
                <a:gridCol w="3287664">
                  <a:extLst>
                    <a:ext uri="{9D8B030D-6E8A-4147-A177-3AD203B41FA5}">
                      <a16:colId xmlns:a16="http://schemas.microsoft.com/office/drawing/2014/main" val="20002"/>
                    </a:ext>
                  </a:extLst>
                </a:gridCol>
                <a:gridCol w="1520310">
                  <a:extLst>
                    <a:ext uri="{9D8B030D-6E8A-4147-A177-3AD203B41FA5}">
                      <a16:colId xmlns:a16="http://schemas.microsoft.com/office/drawing/2014/main" val="20005"/>
                    </a:ext>
                  </a:extLst>
                </a:gridCol>
              </a:tblGrid>
              <a:tr h="439468">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4312432">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No power when fully inserted DC connector.</a:t>
                      </a:r>
                      <a:endParaRPr lang="en-US" sz="1400" dirty="0" smtClean="0">
                        <a:solidFill>
                          <a:schemeClr val="tx1"/>
                        </a:solidFill>
                        <a:latin typeface="Arial" panose="020B0604020202020204" pitchFamily="34" charset="0"/>
                        <a:ea typeface="標楷體" pitchFamily="65" charset="-120"/>
                        <a:cs typeface="Arial" panose="020B0604020202020204" pitchFamily="34" charset="0"/>
                      </a:endParaRP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0.06</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a:t>
                      </a: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 : </a:t>
                      </a:r>
                      <a:r>
                        <a:rPr lang="en-US" sz="1400" dirty="0" smtClean="0"/>
                        <a:t>2149688001202301025302</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algn="l" defTabSz="914400" rtl="0" eaLnBrk="1" latinLnBrk="0" hangingPunct="1"/>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During inspection process, ALT customer detected one unit was no power due to have foreign object inside DC connector, after customer removed foreign object this unit operates normal.</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err="1" smtClean="0">
                          <a:solidFill>
                            <a:schemeClr val="tx1"/>
                          </a:solidFill>
                          <a:latin typeface="Arial" panose="020B0604020202020204" pitchFamily="34" charset="0"/>
                          <a:ea typeface="+mn-ea"/>
                          <a:cs typeface="Arial" panose="020B0604020202020204" pitchFamily="34" charset="0"/>
                        </a:rPr>
                        <a:t>Fii</a:t>
                      </a:r>
                      <a:r>
                        <a:rPr lang="en-US" sz="1400" b="0" kern="1200" baseline="0" dirty="0" smtClean="0">
                          <a:solidFill>
                            <a:schemeClr val="tx1"/>
                          </a:solidFill>
                          <a:latin typeface="Arial" panose="020B0604020202020204" pitchFamily="34" charset="0"/>
                          <a:ea typeface="+mn-ea"/>
                          <a:cs typeface="Arial" panose="020B0604020202020204" pitchFamily="34" charset="0"/>
                        </a:rPr>
                        <a:t> check production data: this unit passed all test stations smoothly.</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err="1" smtClean="0">
                          <a:solidFill>
                            <a:schemeClr val="tx1"/>
                          </a:solidFill>
                          <a:latin typeface="Arial" panose="020B0604020202020204" pitchFamily="34" charset="0"/>
                          <a:ea typeface="+mn-ea"/>
                          <a:cs typeface="Arial" panose="020B0604020202020204" pitchFamily="34" charset="0"/>
                        </a:rPr>
                        <a:t>Fii</a:t>
                      </a:r>
                      <a:r>
                        <a:rPr lang="en-US" sz="1400" b="0" kern="1200" baseline="0" dirty="0" smtClean="0">
                          <a:solidFill>
                            <a:schemeClr val="tx1"/>
                          </a:solidFill>
                          <a:latin typeface="Arial" panose="020B0604020202020204" pitchFamily="34" charset="0"/>
                          <a:ea typeface="+mn-ea"/>
                          <a:cs typeface="Arial" panose="020B0604020202020204" pitchFamily="34" charset="0"/>
                        </a:rPr>
                        <a:t> check testing tools: head of power cord to insert in DC connector is made from sliver (white color) but the foreign object inside DC connector is yellow color.</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Maybe foreign object got in DC connector after </a:t>
                      </a:r>
                      <a:r>
                        <a:rPr lang="en-US" sz="1400" b="0" kern="1200" baseline="0" dirty="0" err="1" smtClean="0">
                          <a:solidFill>
                            <a:srgbClr val="0000FF"/>
                          </a:solidFill>
                          <a:latin typeface="Arial" panose="020B0604020202020204" pitchFamily="34" charset="0"/>
                          <a:ea typeface="+mn-ea"/>
                          <a:cs typeface="Arial" panose="020B0604020202020204" pitchFamily="34" charset="0"/>
                        </a:rPr>
                        <a:t>Fii</a:t>
                      </a:r>
                      <a:r>
                        <a:rPr lang="en-US" sz="1400" b="0" kern="1200" baseline="0" dirty="0" smtClean="0">
                          <a:solidFill>
                            <a:srgbClr val="0000FF"/>
                          </a:solidFill>
                          <a:latin typeface="Arial" panose="020B0604020202020204" pitchFamily="34" charset="0"/>
                          <a:ea typeface="+mn-ea"/>
                          <a:cs typeface="Arial" panose="020B0604020202020204" pitchFamily="34" charset="0"/>
                        </a:rPr>
                        <a:t> shipped.</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baseline="0" dirty="0" smtClean="0">
                        <a:solidFill>
                          <a:srgbClr val="0000FF"/>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400" b="1" kern="1200" baseline="0" dirty="0" smtClean="0">
                          <a:solidFill>
                            <a:schemeClr val="tx1"/>
                          </a:solidFill>
                          <a:latin typeface="Arial" panose="020B0604020202020204" pitchFamily="34" charset="0"/>
                          <a:ea typeface="+mn-ea"/>
                          <a:cs typeface="Arial" panose="020B0604020202020204" pitchFamily="34" charset="0"/>
                        </a:rPr>
                        <a:t> </a:t>
                      </a:r>
                      <a:r>
                        <a:rPr lang="en-US" sz="1400" b="1" kern="1200" dirty="0" smtClean="0">
                          <a:solidFill>
                            <a:schemeClr val="tx1"/>
                          </a:solidFill>
                          <a:latin typeface="Arial" panose="020B0604020202020204" pitchFamily="34" charset="0"/>
                          <a:ea typeface="+mn-ea"/>
                          <a:cs typeface="Arial" panose="020B0604020202020204" pitchFamily="34" charset="0"/>
                        </a:rPr>
                        <a:t> </a:t>
                      </a:r>
                      <a:endParaRPr lang="en-US" sz="1400" b="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dirty="0" smtClean="0">
                          <a:solidFill>
                            <a:schemeClr val="tx1"/>
                          </a:solidFill>
                          <a:latin typeface="Arial" panose="020B0604020202020204" pitchFamily="34" charset="0"/>
                          <a:ea typeface="+mn-ea"/>
                          <a:cs typeface="Arial" panose="020B0604020202020204" pitchFamily="34" charset="0"/>
                        </a:rPr>
                        <a:t>Add</a:t>
                      </a:r>
                      <a:r>
                        <a:rPr lang="en-US" sz="1400" b="0" kern="1200" baseline="0" dirty="0" smtClean="0">
                          <a:solidFill>
                            <a:schemeClr val="tx1"/>
                          </a:solidFill>
                          <a:latin typeface="Arial" panose="020B0604020202020204" pitchFamily="34" charset="0"/>
                          <a:ea typeface="+mn-ea"/>
                          <a:cs typeface="Arial" panose="020B0604020202020204" pitchFamily="34" charset="0"/>
                        </a:rPr>
                        <a:t> NG picture in SOP at VI station and re-train OP to inspect careful at DC connector location.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Tx/>
                        <a:buSzTx/>
                        <a:buFontTx/>
                        <a:buNone/>
                        <a:tabLst/>
                      </a:pPr>
                      <a:r>
                        <a:rPr kumimoji="0" lang="en-US" altLang="zh-CN"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rPr>
                        <a:t>Monitor</a:t>
                      </a:r>
                      <a:endParaRPr kumimoji="0" lang="en-US" altLang="zh-TW"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14" name="Group 13"/>
          <p:cNvGrpSpPr/>
          <p:nvPr/>
        </p:nvGrpSpPr>
        <p:grpSpPr>
          <a:xfrm>
            <a:off x="857434" y="3363854"/>
            <a:ext cx="2043589" cy="1997021"/>
            <a:chOff x="135731" y="2428875"/>
            <a:chExt cx="2043589" cy="1997021"/>
          </a:xfrm>
        </p:grpSpPr>
        <p:pic>
          <p:nvPicPr>
            <p:cNvPr id="15" name="Picture 14"/>
            <p:cNvPicPr>
              <a:picLocks noChangeAspect="1"/>
            </p:cNvPicPr>
            <p:nvPr/>
          </p:nvPicPr>
          <p:blipFill>
            <a:blip r:embed="rId2"/>
            <a:stretch>
              <a:fillRect/>
            </a:stretch>
          </p:blipFill>
          <p:spPr>
            <a:xfrm>
              <a:off x="364808" y="2428875"/>
              <a:ext cx="1075848" cy="911736"/>
            </a:xfrm>
            <a:prstGeom prst="rect">
              <a:avLst/>
            </a:prstGeom>
          </p:spPr>
        </p:pic>
        <p:pic>
          <p:nvPicPr>
            <p:cNvPr id="16" name="Picture 15"/>
            <p:cNvPicPr>
              <a:picLocks noChangeAspect="1"/>
            </p:cNvPicPr>
            <p:nvPr/>
          </p:nvPicPr>
          <p:blipFill>
            <a:blip r:embed="rId3"/>
            <a:stretch>
              <a:fillRect/>
            </a:stretch>
          </p:blipFill>
          <p:spPr>
            <a:xfrm>
              <a:off x="135731" y="3548808"/>
              <a:ext cx="1052990" cy="877088"/>
            </a:xfrm>
            <a:prstGeom prst="rect">
              <a:avLst/>
            </a:prstGeom>
          </p:spPr>
        </p:pic>
        <p:pic>
          <p:nvPicPr>
            <p:cNvPr id="17" name="Picture 16"/>
            <p:cNvPicPr>
              <a:picLocks noChangeAspect="1"/>
            </p:cNvPicPr>
            <p:nvPr/>
          </p:nvPicPr>
          <p:blipFill>
            <a:blip r:embed="rId4"/>
            <a:stretch>
              <a:fillRect/>
            </a:stretch>
          </p:blipFill>
          <p:spPr>
            <a:xfrm>
              <a:off x="1304577" y="3548808"/>
              <a:ext cx="874743" cy="854777"/>
            </a:xfrm>
            <a:prstGeom prst="rect">
              <a:avLst/>
            </a:prstGeom>
          </p:spPr>
        </p:pic>
        <p:cxnSp>
          <p:nvCxnSpPr>
            <p:cNvPr id="18" name="Straight Arrow Connector 17"/>
            <p:cNvCxnSpPr>
              <a:endCxn id="16" idx="0"/>
            </p:cNvCxnSpPr>
            <p:nvPr/>
          </p:nvCxnSpPr>
          <p:spPr>
            <a:xfrm flipH="1">
              <a:off x="662226" y="3063240"/>
              <a:ext cx="137874" cy="48556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927627" y="3771681"/>
              <a:ext cx="434458" cy="783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7902216" y="2583814"/>
            <a:ext cx="2079984" cy="1560081"/>
            <a:chOff x="7777085" y="2525408"/>
            <a:chExt cx="2079984" cy="1618487"/>
          </a:xfrm>
        </p:grpSpPr>
        <p:pic>
          <p:nvPicPr>
            <p:cNvPr id="3" name="Picture 2"/>
            <p:cNvPicPr>
              <a:picLocks noChangeAspect="1"/>
            </p:cNvPicPr>
            <p:nvPr/>
          </p:nvPicPr>
          <p:blipFill>
            <a:blip r:embed="rId5"/>
            <a:stretch>
              <a:fillRect/>
            </a:stretch>
          </p:blipFill>
          <p:spPr>
            <a:xfrm>
              <a:off x="7777085" y="2525408"/>
              <a:ext cx="2079984" cy="1618487"/>
            </a:xfrm>
            <a:prstGeom prst="rect">
              <a:avLst/>
            </a:prstGeom>
          </p:spPr>
        </p:pic>
        <p:sp>
          <p:nvSpPr>
            <p:cNvPr id="4" name="Rectangle 3"/>
            <p:cNvSpPr/>
            <p:nvPr/>
          </p:nvSpPr>
          <p:spPr>
            <a:xfrm>
              <a:off x="9208140" y="3801540"/>
              <a:ext cx="648929" cy="327715"/>
            </a:xfrm>
            <a:prstGeom prst="rect">
              <a:avLst/>
            </a:prstGeom>
            <a:solidFill>
              <a:srgbClr val="FA060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NG</a:t>
              </a:r>
              <a:endParaRPr lang="en-US" b="1" dirty="0">
                <a:solidFill>
                  <a:schemeClr val="tx1"/>
                </a:solidFill>
              </a:endParaRPr>
            </a:p>
          </p:txBody>
        </p:sp>
      </p:grpSp>
      <p:grpSp>
        <p:nvGrpSpPr>
          <p:cNvPr id="11" name="Group 10"/>
          <p:cNvGrpSpPr/>
          <p:nvPr/>
        </p:nvGrpSpPr>
        <p:grpSpPr>
          <a:xfrm>
            <a:off x="3552767" y="4338774"/>
            <a:ext cx="3452717" cy="1027124"/>
            <a:chOff x="3750916" y="4712002"/>
            <a:chExt cx="3238697" cy="1027124"/>
          </a:xfrm>
        </p:grpSpPr>
        <p:pic>
          <p:nvPicPr>
            <p:cNvPr id="6" name="Picture 5"/>
            <p:cNvPicPr>
              <a:picLocks noChangeAspect="1"/>
            </p:cNvPicPr>
            <p:nvPr/>
          </p:nvPicPr>
          <p:blipFill>
            <a:blip r:embed="rId6"/>
            <a:stretch>
              <a:fillRect/>
            </a:stretch>
          </p:blipFill>
          <p:spPr>
            <a:xfrm>
              <a:off x="3750916" y="4712002"/>
              <a:ext cx="1519084" cy="766800"/>
            </a:xfrm>
            <a:prstGeom prst="rect">
              <a:avLst/>
            </a:prstGeom>
          </p:spPr>
        </p:pic>
        <p:sp>
          <p:nvSpPr>
            <p:cNvPr id="7" name="Rectangle 6"/>
            <p:cNvSpPr/>
            <p:nvPr/>
          </p:nvSpPr>
          <p:spPr>
            <a:xfrm>
              <a:off x="3750916" y="5511107"/>
              <a:ext cx="1519084" cy="228019"/>
            </a:xfrm>
            <a:prstGeom prst="rect">
              <a:avLst/>
            </a:prstGeom>
            <a:noFill/>
            <a:ln>
              <a:solidFill>
                <a:srgbClr val="FA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Foreign object</a:t>
              </a:r>
              <a:endParaRPr lang="en-US" dirty="0">
                <a:solidFill>
                  <a:schemeClr val="tx1"/>
                </a:solidFill>
              </a:endParaRPr>
            </a:p>
          </p:txBody>
        </p:sp>
        <p:sp>
          <p:nvSpPr>
            <p:cNvPr id="20" name="Rectangle 19"/>
            <p:cNvSpPr/>
            <p:nvPr/>
          </p:nvSpPr>
          <p:spPr>
            <a:xfrm>
              <a:off x="5368015" y="5521300"/>
              <a:ext cx="1607972" cy="217826"/>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Fii</a:t>
              </a:r>
              <a:r>
                <a:rPr lang="en-US" dirty="0" smtClean="0">
                  <a:solidFill>
                    <a:schemeClr val="tx1"/>
                  </a:solidFill>
                </a:rPr>
                <a:t> power cord</a:t>
              </a:r>
              <a:endParaRPr lang="en-US" dirty="0">
                <a:solidFill>
                  <a:schemeClr val="tx1"/>
                </a:solidFill>
              </a:endParaRPr>
            </a:p>
          </p:txBody>
        </p:sp>
        <p:pic>
          <p:nvPicPr>
            <p:cNvPr id="8" name="Picture 7"/>
            <p:cNvPicPr>
              <a:picLocks noChangeAspect="1"/>
            </p:cNvPicPr>
            <p:nvPr/>
          </p:nvPicPr>
          <p:blipFill>
            <a:blip r:embed="rId7"/>
            <a:stretch>
              <a:fillRect/>
            </a:stretch>
          </p:blipFill>
          <p:spPr>
            <a:xfrm rot="5400000">
              <a:off x="5795414" y="4284603"/>
              <a:ext cx="766800" cy="1621598"/>
            </a:xfrm>
            <a:prstGeom prst="rect">
              <a:avLst/>
            </a:prstGeom>
          </p:spPr>
        </p:pic>
      </p:grpSp>
    </p:spTree>
    <p:extLst>
      <p:ext uri="{BB962C8B-B14F-4D97-AF65-F5344CB8AC3E}">
        <p14:creationId xmlns:p14="http://schemas.microsoft.com/office/powerpoint/2010/main" val="2480301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825050923"/>
              </p:ext>
            </p:extLst>
          </p:nvPr>
        </p:nvGraphicFramePr>
        <p:xfrm>
          <a:off x="96982" y="1209963"/>
          <a:ext cx="12095020" cy="4657437"/>
        </p:xfrm>
        <a:graphic>
          <a:graphicData uri="http://schemas.openxmlformats.org/drawingml/2006/table">
            <a:tbl>
              <a:tblPr/>
              <a:tblGrid>
                <a:gridCol w="3433997">
                  <a:extLst>
                    <a:ext uri="{9D8B030D-6E8A-4147-A177-3AD203B41FA5}">
                      <a16:colId xmlns:a16="http://schemas.microsoft.com/office/drawing/2014/main" val="20000"/>
                    </a:ext>
                  </a:extLst>
                </a:gridCol>
                <a:gridCol w="3260268">
                  <a:extLst>
                    <a:ext uri="{9D8B030D-6E8A-4147-A177-3AD203B41FA5}">
                      <a16:colId xmlns:a16="http://schemas.microsoft.com/office/drawing/2014/main" val="1948495731"/>
                    </a:ext>
                  </a:extLst>
                </a:gridCol>
                <a:gridCol w="4245720">
                  <a:extLst>
                    <a:ext uri="{9D8B030D-6E8A-4147-A177-3AD203B41FA5}">
                      <a16:colId xmlns:a16="http://schemas.microsoft.com/office/drawing/2014/main" val="20002"/>
                    </a:ext>
                  </a:extLst>
                </a:gridCol>
                <a:gridCol w="1155035">
                  <a:extLst>
                    <a:ext uri="{9D8B030D-6E8A-4147-A177-3AD203B41FA5}">
                      <a16:colId xmlns:a16="http://schemas.microsoft.com/office/drawing/2014/main" val="20005"/>
                    </a:ext>
                  </a:extLst>
                </a:gridCol>
              </a:tblGrid>
              <a:tr h="430732">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226705">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LED light leakage when operation</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SKB SN: </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 :</a:t>
                      </a:r>
                      <a:r>
                        <a:rPr lang="en-US" sz="1400" dirty="0" smtClean="0"/>
                        <a:t>2149688001202301034831</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 Occur Root Cause :</a:t>
                      </a:r>
                    </a:p>
                    <a:p>
                      <a:pPr marL="280988" marR="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After ALT customer was opened housing and detected The gasket was missing, ALT Re-attached gasket then assembled again, didn’t find LED light leakage issue.</a:t>
                      </a:r>
                    </a:p>
                    <a:p>
                      <a:pPr marL="280988" marR="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Therefore, it maybe due to operator when assembly forgot attach the gasket.</a:t>
                      </a:r>
                    </a:p>
                    <a:p>
                      <a:pPr marL="457200" lvl="0" indent="-339725" eaLnBrk="0" fontAlgn="base" hangingPunct="0">
                        <a:spcBef>
                          <a:spcPct val="0"/>
                        </a:spcBef>
                        <a:spcAft>
                          <a:spcPct val="0"/>
                        </a:spcAft>
                        <a:buFont typeface="Wingdings" panose="05000000000000000000" pitchFamily="2" charset="2"/>
                        <a:buChar char="ü"/>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5750" marR="0" lvl="0" indent="-230188"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Escape Root Cause :</a:t>
                      </a:r>
                    </a:p>
                    <a:p>
                      <a:pPr marL="280988" marR="0" lvl="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Test program in production line can not cover LED light leakage issue.</a:t>
                      </a:r>
                    </a:p>
                    <a:p>
                      <a:pPr marL="117475" lvl="0" indent="0" eaLnBrk="0" fontAlgn="base" hangingPunct="0">
                        <a:spcBef>
                          <a:spcPct val="0"/>
                        </a:spcBef>
                        <a:spcAft>
                          <a:spcPct val="0"/>
                        </a:spcAft>
                        <a:buFont typeface="Wingdings" panose="05000000000000000000" pitchFamily="2" charset="2"/>
                        <a:buNone/>
                      </a:pPr>
                      <a:endParaRPr lang="en-US" sz="1400" b="1" kern="1200" dirty="0" smtClean="0">
                        <a:solidFill>
                          <a:srgbClr val="0000FF"/>
                        </a:solidFill>
                        <a:latin typeface="Arial" panose="020B0604020202020204" pitchFamily="34" charset="0"/>
                        <a:ea typeface="+mn-ea"/>
                        <a:cs typeface="Arial" panose="020B0604020202020204" pitchFamily="34" charset="0"/>
                      </a:endParaRPr>
                    </a:p>
                    <a:p>
                      <a:pPr marL="457200" lvl="0" indent="-339725" eaLnBrk="0" fontAlgn="base" hangingPunct="0">
                        <a:spcBef>
                          <a:spcPct val="0"/>
                        </a:spcBef>
                        <a:spcAft>
                          <a:spcPct val="0"/>
                        </a:spcAft>
                        <a:buFont typeface="Wingdings" panose="05000000000000000000" pitchFamily="2" charset="2"/>
                        <a:buChar char="ü"/>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occur</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0988" indent="-222250" eaLnBrk="0" fontAlgn="base" hangingPunct="0">
                        <a:spcBef>
                          <a:spcPct val="0"/>
                        </a:spcBef>
                        <a:spcAft>
                          <a:spcPct val="0"/>
                        </a:spcAft>
                        <a:buFont typeface="Wingdings" panose="05000000000000000000" pitchFamily="2" charset="2"/>
                        <a:buChar char="ü"/>
                      </a:pPr>
                      <a:r>
                        <a:rPr lang="en-US" sz="1400" dirty="0" smtClean="0">
                          <a:solidFill>
                            <a:schemeClr val="tx1"/>
                          </a:solidFill>
                          <a:latin typeface="Arial" panose="020B0604020202020204" pitchFamily="34" charset="0"/>
                          <a:ea typeface="Calibri" pitchFamily="34" charset="0"/>
                          <a:cs typeface="Arial" panose="020B0604020202020204" pitchFamily="34" charset="0"/>
                        </a:rPr>
                        <a:t>Add notice in SOP and Re-train operators, “Must check the</a:t>
                      </a:r>
                      <a:r>
                        <a:rPr lang="en-US" sz="1400" baseline="0" dirty="0" smtClean="0">
                          <a:solidFill>
                            <a:schemeClr val="tx1"/>
                          </a:solidFill>
                          <a:latin typeface="Arial" panose="020B0604020202020204" pitchFamily="34" charset="0"/>
                          <a:ea typeface="Calibri" pitchFamily="34" charset="0"/>
                          <a:cs typeface="Arial" panose="020B0604020202020204" pitchFamily="34" charset="0"/>
                        </a:rPr>
                        <a:t> gasket was attached well before assembly the top case</a:t>
                      </a:r>
                      <a:r>
                        <a:rPr lang="en-US" sz="1400" dirty="0" smtClean="0">
                          <a:solidFill>
                            <a:schemeClr val="tx1"/>
                          </a:solidFill>
                          <a:latin typeface="Arial" panose="020B0604020202020204" pitchFamily="34" charset="0"/>
                          <a:ea typeface="Calibri" pitchFamily="34" charset="0"/>
                          <a:cs typeface="Arial" panose="020B0604020202020204" pitchFamily="34" charset="0"/>
                        </a:rPr>
                        <a:t>”. (Done)</a:t>
                      </a: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endParaRPr lang="en-US" sz="1400" b="1" kern="1200" dirty="0" smtClean="0">
                        <a:solidFill>
                          <a:srgbClr val="0000FF"/>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Escape</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kern="1200" dirty="0" smtClean="0">
                          <a:solidFill>
                            <a:schemeClr val="tx1"/>
                          </a:solidFill>
                          <a:latin typeface="Arial" panose="020B0604020202020204" pitchFamily="34" charset="0"/>
                          <a:ea typeface="Calibri" pitchFamily="34" charset="0"/>
                          <a:cs typeface="Arial" panose="020B0604020202020204" pitchFamily="34" charset="0"/>
                        </a:rPr>
                        <a:t>Improve test program to enhance test coverage. (Owner : TE/Mark Due date : Mar-30)</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0000FF"/>
                          </a:solidFill>
                          <a:effectLst/>
                          <a:latin typeface="Arial" panose="020B0604020202020204" pitchFamily="34" charset="0"/>
                          <a:ea typeface="新細明體" charset="-120"/>
                          <a:cs typeface="Arial" panose="020B0604020202020204" pitchFamily="34" charset="0"/>
                        </a:rPr>
                        <a:t>On- going</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4" name="Group 3"/>
          <p:cNvGrpSpPr/>
          <p:nvPr/>
        </p:nvGrpSpPr>
        <p:grpSpPr>
          <a:xfrm>
            <a:off x="646431" y="3093720"/>
            <a:ext cx="2198369" cy="2636520"/>
            <a:chOff x="524511" y="3619055"/>
            <a:chExt cx="2198369" cy="2790981"/>
          </a:xfrm>
        </p:grpSpPr>
        <p:pic>
          <p:nvPicPr>
            <p:cNvPr id="5" name="Picture 4"/>
            <p:cNvPicPr>
              <a:picLocks noChangeAspect="1"/>
            </p:cNvPicPr>
            <p:nvPr/>
          </p:nvPicPr>
          <p:blipFill>
            <a:blip r:embed="rId3"/>
            <a:stretch>
              <a:fillRect/>
            </a:stretch>
          </p:blipFill>
          <p:spPr>
            <a:xfrm>
              <a:off x="524511" y="3619055"/>
              <a:ext cx="2198369" cy="1253127"/>
            </a:xfrm>
            <a:prstGeom prst="rect">
              <a:avLst/>
            </a:prstGeom>
          </p:spPr>
        </p:pic>
        <p:pic>
          <p:nvPicPr>
            <p:cNvPr id="6" name="Picture 5"/>
            <p:cNvPicPr>
              <a:picLocks noChangeAspect="1"/>
            </p:cNvPicPr>
            <p:nvPr/>
          </p:nvPicPr>
          <p:blipFill>
            <a:blip r:embed="rId4"/>
            <a:stretch>
              <a:fillRect/>
            </a:stretch>
          </p:blipFill>
          <p:spPr>
            <a:xfrm>
              <a:off x="524511" y="4947484"/>
              <a:ext cx="2198369" cy="1462552"/>
            </a:xfrm>
            <a:prstGeom prst="rect">
              <a:avLst/>
            </a:prstGeom>
          </p:spPr>
        </p:pic>
      </p:grpSp>
      <p:sp>
        <p:nvSpPr>
          <p:cNvPr id="7" name="矩形 2"/>
          <p:cNvSpPr/>
          <p:nvPr/>
        </p:nvSpPr>
        <p:spPr>
          <a:xfrm>
            <a:off x="-78509" y="-188"/>
            <a:ext cx="842818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Failure Analysis </a:t>
            </a:r>
            <a:r>
              <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rPr>
              <a:t>R</a:t>
            </a: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9"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rPr>
              <a:t>2</a:t>
            </a:r>
            <a:r>
              <a:rPr lang="en-US" altLang="zh-CN" sz="2400" b="1" smtClean="0">
                <a:solidFill>
                  <a:schemeClr val="tx1"/>
                </a:solidFill>
                <a:latin typeface="Arial" panose="020B0604020202020204" pitchFamily="34" charset="0"/>
                <a:ea typeface="Microsoft YaHei" panose="020B0503020204020204" pitchFamily="34" charset="-122"/>
                <a:cs typeface="Arial" panose="020B0604020202020204" pitchFamily="34" charset="0"/>
              </a:rPr>
              <a:t>. </a:t>
            </a:r>
            <a:r>
              <a:rPr lang="en-US" sz="2400" b="1">
                <a:solidFill>
                  <a:schemeClr val="tx1"/>
                </a:solidFill>
                <a:latin typeface="Arial" panose="020B0604020202020204" pitchFamily="34" charset="0"/>
                <a:cs typeface="Arial" panose="020B0604020202020204" pitchFamily="34" charset="0"/>
              </a:rPr>
              <a:t>LED light leakage </a:t>
            </a:r>
            <a:endPar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3" name="Picture 2"/>
          <p:cNvPicPr>
            <a:picLocks noChangeAspect="1"/>
          </p:cNvPicPr>
          <p:nvPr/>
        </p:nvPicPr>
        <p:blipFill>
          <a:blip r:embed="rId5"/>
          <a:stretch>
            <a:fillRect/>
          </a:stretch>
        </p:blipFill>
        <p:spPr>
          <a:xfrm>
            <a:off x="7099246" y="2738117"/>
            <a:ext cx="3660194" cy="2209367"/>
          </a:xfrm>
          <a:prstGeom prst="rect">
            <a:avLst/>
          </a:prstGeom>
        </p:spPr>
      </p:pic>
    </p:spTree>
    <p:extLst>
      <p:ext uri="{BB962C8B-B14F-4D97-AF65-F5344CB8AC3E}">
        <p14:creationId xmlns:p14="http://schemas.microsoft.com/office/powerpoint/2010/main" val="2650342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146651404"/>
              </p:ext>
            </p:extLst>
          </p:nvPr>
        </p:nvGraphicFramePr>
        <p:xfrm>
          <a:off x="96982" y="1262604"/>
          <a:ext cx="11933802" cy="5595396"/>
        </p:xfrm>
        <a:graphic>
          <a:graphicData uri="http://schemas.openxmlformats.org/drawingml/2006/table">
            <a:tbl>
              <a:tblPr/>
              <a:tblGrid>
                <a:gridCol w="2855296">
                  <a:extLst>
                    <a:ext uri="{9D8B030D-6E8A-4147-A177-3AD203B41FA5}">
                      <a16:colId xmlns:a16="http://schemas.microsoft.com/office/drawing/2014/main" val="20000"/>
                    </a:ext>
                  </a:extLst>
                </a:gridCol>
                <a:gridCol w="4503987">
                  <a:extLst>
                    <a:ext uri="{9D8B030D-6E8A-4147-A177-3AD203B41FA5}">
                      <a16:colId xmlns:a16="http://schemas.microsoft.com/office/drawing/2014/main" val="1948495731"/>
                    </a:ext>
                  </a:extLst>
                </a:gridCol>
                <a:gridCol w="3538008">
                  <a:extLst>
                    <a:ext uri="{9D8B030D-6E8A-4147-A177-3AD203B41FA5}">
                      <a16:colId xmlns:a16="http://schemas.microsoft.com/office/drawing/2014/main" val="20002"/>
                    </a:ext>
                  </a:extLst>
                </a:gridCol>
                <a:gridCol w="1036511">
                  <a:extLst>
                    <a:ext uri="{9D8B030D-6E8A-4147-A177-3AD203B41FA5}">
                      <a16:colId xmlns:a16="http://schemas.microsoft.com/office/drawing/2014/main" val="20005"/>
                    </a:ext>
                  </a:extLst>
                </a:gridCol>
              </a:tblGrid>
              <a:tr h="58715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008237">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Physical damage on USB connector area</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SN:</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400" dirty="0" smtClean="0"/>
                        <a:t>2149688001202301024991</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 Occur Root Cause :</a:t>
                      </a:r>
                      <a:endPar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rPr>
                        <a:t>When start the testing process the test fixture will keep the device on test fixture to move to the power ports was fixed on test machine for test.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rPr>
                        <a:t> However, o</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perator putted device was misalign with test fixture, (device did not fix full 100% with test fixture due to Op putted misalign).</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Therefore, when start testing, the power port on test machine will touch with housing at USB connector area due to the device on test fixture was putted misalign by operator, it leads to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physical damage on housing at USB connector area</a:t>
                      </a:r>
                      <a:r>
                        <a:rPr lang="en-US" sz="1400" b="0" i="0" u="none" strike="noStrike" kern="1200" baseline="0" dirty="0" smtClean="0">
                          <a:solidFill>
                            <a:schemeClr val="tx1"/>
                          </a:solidFill>
                          <a:latin typeface="Arial" panose="020B0604020202020204" pitchFamily="34" charset="0"/>
                          <a:ea typeface="標楷體" pitchFamily="65" charset="-120"/>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Escape Root Cause :</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VI operator did not detect this issue.</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occur</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dirty="0" smtClean="0">
                          <a:solidFill>
                            <a:schemeClr val="tx1"/>
                          </a:solidFill>
                          <a:latin typeface="Arial" panose="020B0604020202020204" pitchFamily="34" charset="0"/>
                          <a:ea typeface="+mn-ea"/>
                          <a:cs typeface="Arial" panose="020B0604020202020204" pitchFamily="34" charset="0"/>
                        </a:rPr>
                        <a:t>Add one</a:t>
                      </a:r>
                      <a:r>
                        <a:rPr lang="en-US" sz="1400" b="0" kern="1200" baseline="0" dirty="0" smtClean="0">
                          <a:solidFill>
                            <a:schemeClr val="tx1"/>
                          </a:solidFill>
                          <a:latin typeface="Arial" panose="020B0604020202020204" pitchFamily="34" charset="0"/>
                          <a:ea typeface="+mn-ea"/>
                          <a:cs typeface="Arial" panose="020B0604020202020204" pitchFamily="34" charset="0"/>
                        </a:rPr>
                        <a:t> notice on test program before start testing to remind OP check the device was placed correct on test fixture or not.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dirty="0" smtClean="0">
                          <a:solidFill>
                            <a:schemeClr val="tx1"/>
                          </a:solidFill>
                          <a:latin typeface="Arial" panose="020B0604020202020204" pitchFamily="34" charset="0"/>
                          <a:ea typeface="Calibri" pitchFamily="34" charset="0"/>
                          <a:cs typeface="Arial" panose="020B0604020202020204" pitchFamily="34" charset="0"/>
                        </a:rPr>
                        <a:t>Add notice in SOP and Re-train operators, “Must inspect</a:t>
                      </a:r>
                      <a:r>
                        <a:rPr lang="en-US" sz="1400" baseline="0" dirty="0" smtClean="0">
                          <a:solidFill>
                            <a:schemeClr val="tx1"/>
                          </a:solidFill>
                          <a:latin typeface="Arial" panose="020B0604020202020204" pitchFamily="34" charset="0"/>
                          <a:ea typeface="Calibri" pitchFamily="34" charset="0"/>
                          <a:cs typeface="Arial" panose="020B0604020202020204" pitchFamily="34" charset="0"/>
                        </a:rPr>
                        <a:t> careful at the connector positions</a:t>
                      </a:r>
                      <a:r>
                        <a:rPr lang="en-US" sz="1400" dirty="0" smtClean="0">
                          <a:solidFill>
                            <a:schemeClr val="tx1"/>
                          </a:solidFill>
                          <a:latin typeface="Arial" panose="020B0604020202020204" pitchFamily="34" charset="0"/>
                          <a:ea typeface="Calibri" pitchFamily="34" charset="0"/>
                          <a:cs typeface="Arial" panose="020B0604020202020204" pitchFamily="34" charset="0"/>
                        </a:rPr>
                        <a:t>”. (Done)</a:t>
                      </a: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0000FF"/>
                          </a:solidFill>
                          <a:effectLst/>
                          <a:latin typeface="Arial" panose="020B0604020202020204" pitchFamily="34" charset="0"/>
                          <a:ea typeface="新細明體" charset="-120"/>
                          <a:cs typeface="Arial" panose="020B0604020202020204" pitchFamily="34" charset="0"/>
                        </a:rPr>
                        <a:t>Open</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stretch>
            <a:fillRect/>
          </a:stretch>
        </p:blipFill>
        <p:spPr>
          <a:xfrm>
            <a:off x="279548" y="3462551"/>
            <a:ext cx="2495663" cy="1876366"/>
          </a:xfrm>
          <a:prstGeom prst="rect">
            <a:avLst/>
          </a:prstGeom>
        </p:spPr>
      </p:pic>
      <p:sp>
        <p:nvSpPr>
          <p:cNvPr id="6"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a:solidFill>
                  <a:schemeClr val="bg1"/>
                </a:solidFill>
                <a:latin typeface="Arial" panose="020B0604020202020204" pitchFamily="34" charset="0"/>
                <a:ea typeface="標楷體" panose="03000509000000000000" pitchFamily="65" charset="-120"/>
                <a:cs typeface="Arial" panose="020B0604020202020204" pitchFamily="34" charset="0"/>
              </a:rPr>
              <a:t>Failure Analysis Report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8"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a:solidFill>
                  <a:schemeClr val="tx1"/>
                </a:solidFill>
                <a:latin typeface="Arial" panose="020B0604020202020204" pitchFamily="34" charset="0"/>
                <a:cs typeface="Arial" panose="020B0604020202020204" pitchFamily="34" charset="0"/>
              </a:rPr>
              <a:t>3</a:t>
            </a:r>
            <a:r>
              <a:rPr lang="en-US" altLang="zh-CN" sz="2400" b="1" smtClean="0">
                <a:solidFill>
                  <a:schemeClr val="tx1"/>
                </a:solidFill>
                <a:latin typeface="Arial" panose="020B0604020202020204" pitchFamily="34" charset="0"/>
                <a:cs typeface="Arial" panose="020B0604020202020204" pitchFamily="34" charset="0"/>
              </a:rPr>
              <a:t>. </a:t>
            </a:r>
            <a:r>
              <a:rPr lang="en-US" sz="2400" b="1">
                <a:solidFill>
                  <a:schemeClr val="tx1"/>
                </a:solidFill>
                <a:latin typeface="Arial" panose="020B0604020202020204" pitchFamily="34" charset="0"/>
                <a:cs typeface="Arial" panose="020B0604020202020204" pitchFamily="34" charset="0"/>
              </a:rPr>
              <a:t>Top housing damaged</a:t>
            </a:r>
          </a:p>
        </p:txBody>
      </p:sp>
      <p:grpSp>
        <p:nvGrpSpPr>
          <p:cNvPr id="7" name="Group 6"/>
          <p:cNvGrpSpPr/>
          <p:nvPr/>
        </p:nvGrpSpPr>
        <p:grpSpPr>
          <a:xfrm>
            <a:off x="7580672" y="5368414"/>
            <a:ext cx="3347884" cy="1356852"/>
            <a:chOff x="0" y="0"/>
            <a:chExt cx="5027839" cy="2354036"/>
          </a:xfrm>
        </p:grpSpPr>
        <p:pic>
          <p:nvPicPr>
            <p:cNvPr id="9" name="Picture 8"/>
            <p:cNvPicPr>
              <a:picLocks noChangeAspect="1"/>
            </p:cNvPicPr>
            <p:nvPr/>
          </p:nvPicPr>
          <p:blipFill>
            <a:blip r:embed="rId4"/>
            <a:stretch>
              <a:fillRect/>
            </a:stretch>
          </p:blipFill>
          <p:spPr>
            <a:xfrm>
              <a:off x="202869" y="140091"/>
              <a:ext cx="2454852" cy="2047874"/>
            </a:xfrm>
            <a:prstGeom prst="rect">
              <a:avLst/>
            </a:prstGeom>
          </p:spPr>
        </p:pic>
        <p:pic>
          <p:nvPicPr>
            <p:cNvPr id="10" name="Picture 9"/>
            <p:cNvPicPr>
              <a:picLocks noChangeAspect="1"/>
            </p:cNvPicPr>
            <p:nvPr/>
          </p:nvPicPr>
          <p:blipFill>
            <a:blip r:embed="rId5"/>
            <a:stretch>
              <a:fillRect/>
            </a:stretch>
          </p:blipFill>
          <p:spPr>
            <a:xfrm>
              <a:off x="2693691" y="156742"/>
              <a:ext cx="2164261" cy="2018568"/>
            </a:xfrm>
            <a:prstGeom prst="rect">
              <a:avLst/>
            </a:prstGeom>
          </p:spPr>
        </p:pic>
        <p:sp>
          <p:nvSpPr>
            <p:cNvPr id="11" name="Rectangle 10"/>
            <p:cNvSpPr/>
            <p:nvPr/>
          </p:nvSpPr>
          <p:spPr bwMode="auto">
            <a:xfrm>
              <a:off x="3716001" y="1728725"/>
              <a:ext cx="1108752" cy="439647"/>
            </a:xfrm>
            <a:prstGeom prst="rect">
              <a:avLst/>
            </a:prstGeom>
            <a:solidFill>
              <a:srgbClr val="00B050"/>
            </a:solidFill>
            <a:ln w="9525" cap="flat" cmpd="sng" algn="ctr">
              <a:solidFill>
                <a:srgbClr val="00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a:latin typeface="Times New Roman" panose="02020603050405020304" pitchFamily="18" charset="0"/>
                  <a:cs typeface="Times New Roman" panose="02020603050405020304" pitchFamily="18" charset="0"/>
                </a:rPr>
                <a:t>OK</a:t>
              </a:r>
            </a:p>
          </p:txBody>
        </p:sp>
        <p:sp>
          <p:nvSpPr>
            <p:cNvPr id="12" name="Rectangle 11"/>
            <p:cNvSpPr/>
            <p:nvPr/>
          </p:nvSpPr>
          <p:spPr bwMode="auto">
            <a:xfrm>
              <a:off x="1486789" y="1783154"/>
              <a:ext cx="1132287" cy="385218"/>
            </a:xfrm>
            <a:prstGeom prst="rect">
              <a:avLst/>
            </a:prstGeom>
            <a:solidFill>
              <a:srgbClr val="FF0000"/>
            </a:solidFill>
            <a:ln w="9525" cap="flat" cmpd="sng" algn="ctr">
              <a:solidFill>
                <a:srgbClr val="00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a:latin typeface="Times New Roman" panose="02020603050405020304" pitchFamily="18" charset="0"/>
                  <a:cs typeface="Times New Roman" panose="02020603050405020304" pitchFamily="18" charset="0"/>
                </a:rPr>
                <a:t>NG</a:t>
              </a:r>
            </a:p>
          </p:txBody>
        </p:sp>
        <p:sp>
          <p:nvSpPr>
            <p:cNvPr id="13" name="Rectangle 12"/>
            <p:cNvSpPr/>
            <p:nvPr/>
          </p:nvSpPr>
          <p:spPr bwMode="auto">
            <a:xfrm>
              <a:off x="0" y="0"/>
              <a:ext cx="5027839" cy="2354036"/>
            </a:xfrm>
            <a:prstGeom prst="rect">
              <a:avLst/>
            </a:prstGeom>
            <a:noFill/>
            <a:ln w="9525" cap="flat" cmpd="sng" algn="ctr">
              <a:solidFill>
                <a:srgbClr val="002060"/>
              </a:solidFill>
              <a:prstDash val="solid"/>
              <a:round/>
              <a:headEnd type="none" w="med" len="med"/>
              <a:tailEnd type="none" w="med" len="med"/>
            </a:ln>
            <a:effec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endParaRPr lang="en-US" sz="1100"/>
            </a:p>
          </p:txBody>
        </p:sp>
      </p:grpSp>
      <p:pic>
        <p:nvPicPr>
          <p:cNvPr id="3" name="Picture 2"/>
          <p:cNvPicPr>
            <a:picLocks noChangeAspect="1"/>
          </p:cNvPicPr>
          <p:nvPr/>
        </p:nvPicPr>
        <p:blipFill>
          <a:blip r:embed="rId6"/>
          <a:stretch>
            <a:fillRect/>
          </a:stretch>
        </p:blipFill>
        <p:spPr>
          <a:xfrm>
            <a:off x="7831117" y="3120262"/>
            <a:ext cx="2962209" cy="1348499"/>
          </a:xfrm>
          <a:prstGeom prst="rect">
            <a:avLst/>
          </a:prstGeom>
        </p:spPr>
      </p:pic>
    </p:spTree>
    <p:extLst>
      <p:ext uri="{BB962C8B-B14F-4D97-AF65-F5344CB8AC3E}">
        <p14:creationId xmlns:p14="http://schemas.microsoft.com/office/powerpoint/2010/main" val="92588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283317245"/>
              </p:ext>
            </p:extLst>
          </p:nvPr>
        </p:nvGraphicFramePr>
        <p:xfrm>
          <a:off x="96982" y="1192958"/>
          <a:ext cx="11933802" cy="4558913"/>
        </p:xfrm>
        <a:graphic>
          <a:graphicData uri="http://schemas.openxmlformats.org/drawingml/2006/table">
            <a:tbl>
              <a:tblPr/>
              <a:tblGrid>
                <a:gridCol w="3108036">
                  <a:extLst>
                    <a:ext uri="{9D8B030D-6E8A-4147-A177-3AD203B41FA5}">
                      <a16:colId xmlns:a16="http://schemas.microsoft.com/office/drawing/2014/main" val="20000"/>
                    </a:ext>
                  </a:extLst>
                </a:gridCol>
                <a:gridCol w="4251247">
                  <a:extLst>
                    <a:ext uri="{9D8B030D-6E8A-4147-A177-3AD203B41FA5}">
                      <a16:colId xmlns:a16="http://schemas.microsoft.com/office/drawing/2014/main" val="1948495731"/>
                    </a:ext>
                  </a:extLst>
                </a:gridCol>
                <a:gridCol w="3538008">
                  <a:extLst>
                    <a:ext uri="{9D8B030D-6E8A-4147-A177-3AD203B41FA5}">
                      <a16:colId xmlns:a16="http://schemas.microsoft.com/office/drawing/2014/main" val="20002"/>
                    </a:ext>
                  </a:extLst>
                </a:gridCol>
                <a:gridCol w="1036511">
                  <a:extLst>
                    <a:ext uri="{9D8B030D-6E8A-4147-A177-3AD203B41FA5}">
                      <a16:colId xmlns:a16="http://schemas.microsoft.com/office/drawing/2014/main" val="20005"/>
                    </a:ext>
                  </a:extLst>
                </a:gridCol>
              </a:tblGrid>
              <a:tr h="42161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37294">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Makes a noise sound when the bottom cover is pressed</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SKB SN:</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a:t>
                      </a:r>
                      <a:r>
                        <a:rPr lang="en-US" sz="1400" dirty="0" smtClean="0"/>
                        <a:t>2149688001202301017824</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indent="-285750">
                        <a:buFont typeface="Wingdings" panose="05000000000000000000" pitchFamily="2" charset="2"/>
                        <a:buChar char="ü"/>
                      </a:pPr>
                      <a:r>
                        <a:rPr lang="en-US" sz="1400" b="0" kern="1200" baseline="0" dirty="0" smtClean="0">
                          <a:solidFill>
                            <a:schemeClr val="tx1"/>
                          </a:solidFill>
                          <a:latin typeface="Arial" panose="020B0604020202020204" pitchFamily="34" charset="0"/>
                          <a:ea typeface="+mn-ea"/>
                          <a:cs typeface="Arial" panose="020B0604020202020204" pitchFamily="34" charset="0"/>
                        </a:rPr>
                        <a:t>During inspection process, ALT customer detected one unit had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 noise sound when the bottom cover is pressed.</a:t>
                      </a:r>
                    </a:p>
                    <a:p>
                      <a:pPr marL="285750" indent="-285750">
                        <a:buFont typeface="Wingdings" panose="05000000000000000000" pitchFamily="2" charset="2"/>
                        <a:buChar char="ü"/>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After customer re-assemble bottom cover, didn’t find the noise sound when the bottom cover is pressed again.</a:t>
                      </a:r>
                    </a:p>
                    <a:p>
                      <a:pPr marL="285750" indent="-285750">
                        <a:buFont typeface="Wingdings" panose="05000000000000000000" pitchFamily="2" charset="2"/>
                        <a:buChar char="Ø"/>
                      </a:pPr>
                      <a:r>
                        <a:rPr lang="en-US" sz="1400" b="0" i="0" baseline="0" dirty="0" smtClean="0">
                          <a:latin typeface="Arial" panose="020B0604020202020204" pitchFamily="34" charset="0"/>
                          <a:cs typeface="Arial" panose="020B0604020202020204" pitchFamily="34" charset="0"/>
                        </a:rPr>
                        <a:t>It maybe due to OP didn’t fix correct 100% when assembling top cover with bottom cover.</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kern="1200" dirty="0" smtClean="0">
                          <a:solidFill>
                            <a:schemeClr val="tx1"/>
                          </a:solidFill>
                          <a:latin typeface="Arial" panose="020B0604020202020204" pitchFamily="34" charset="0"/>
                          <a:ea typeface="+mn-ea"/>
                          <a:cs typeface="Arial" panose="020B0604020202020204" pitchFamily="34" charset="0"/>
                        </a:rPr>
                        <a:t>Re-train</a:t>
                      </a:r>
                      <a:r>
                        <a:rPr lang="en-US" sz="1400" kern="1200" baseline="0" dirty="0" smtClean="0">
                          <a:solidFill>
                            <a:schemeClr val="tx1"/>
                          </a:solidFill>
                          <a:latin typeface="Arial" panose="020B0604020202020204" pitchFamily="34" charset="0"/>
                          <a:ea typeface="+mn-ea"/>
                          <a:cs typeface="Arial" panose="020B0604020202020204" pitchFamily="34" charset="0"/>
                        </a:rPr>
                        <a:t> OP and r</a:t>
                      </a:r>
                      <a:r>
                        <a:rPr lang="en-US" sz="1400" kern="1200" dirty="0" smtClean="0">
                          <a:solidFill>
                            <a:schemeClr val="tx1"/>
                          </a:solidFill>
                          <a:latin typeface="Arial" panose="020B0604020202020204" pitchFamily="34" charset="0"/>
                          <a:ea typeface="+mn-ea"/>
                          <a:cs typeface="Arial" panose="020B0604020202020204" pitchFamily="34" charset="0"/>
                        </a:rPr>
                        <a:t>equest</a:t>
                      </a:r>
                      <a:r>
                        <a:rPr lang="en-US" sz="1400" kern="1200" baseline="0" dirty="0" smtClean="0">
                          <a:solidFill>
                            <a:schemeClr val="tx1"/>
                          </a:solidFill>
                          <a:latin typeface="Arial" panose="020B0604020202020204" pitchFamily="34" charset="0"/>
                          <a:ea typeface="+mn-ea"/>
                          <a:cs typeface="Arial" panose="020B0604020202020204" pitchFamily="34" charset="0"/>
                        </a:rPr>
                        <a:t> </a:t>
                      </a:r>
                      <a:r>
                        <a:rPr lang="en-US" sz="1400" kern="1200" baseline="0" dirty="0" smtClean="0">
                          <a:solidFill>
                            <a:schemeClr val="tx1"/>
                          </a:solidFill>
                          <a:latin typeface="Arial" panose="020B0604020202020204" pitchFamily="34" charset="0"/>
                          <a:ea typeface="+mn-ea"/>
                          <a:cs typeface="Arial" panose="020B0604020202020204" pitchFamily="34" charset="0"/>
                        </a:rPr>
                        <a:t>OP at VI station must press bottom cover whether happen noise sound or not. (Done). </a:t>
                      </a:r>
                      <a:endParaRPr lang="en-US" sz="1400" kern="120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rPr>
                        <a:t>Monitor</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a:solidFill>
                  <a:schemeClr val="bg1"/>
                </a:solidFill>
                <a:latin typeface="Arial" panose="020B0604020202020204" pitchFamily="34" charset="0"/>
                <a:ea typeface="標楷體" panose="03000509000000000000" pitchFamily="65" charset="-120"/>
                <a:cs typeface="Arial" panose="020B0604020202020204" pitchFamily="34" charset="0"/>
              </a:rPr>
              <a:t>Failure Analysis Report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8"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smtClean="0">
                <a:solidFill>
                  <a:schemeClr val="tx1"/>
                </a:solidFill>
                <a:latin typeface="Arial" panose="020B0604020202020204" pitchFamily="34" charset="0"/>
                <a:cs typeface="Arial" panose="020B0604020202020204" pitchFamily="34" charset="0"/>
              </a:rPr>
              <a:t>4. </a:t>
            </a:r>
            <a:r>
              <a:rPr lang="en-US" sz="2400" b="1" smtClean="0">
                <a:solidFill>
                  <a:schemeClr val="tx1"/>
                </a:solidFill>
                <a:latin typeface="Arial" panose="020B0604020202020204" pitchFamily="34" charset="0"/>
                <a:cs typeface="Arial" panose="020B0604020202020204" pitchFamily="34" charset="0"/>
              </a:rPr>
              <a:t>Bottom cover noise sound</a:t>
            </a:r>
            <a:endParaRPr lang="en-US" sz="2400" b="1">
              <a:solidFill>
                <a:schemeClr val="tx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7648373" y="2684205"/>
            <a:ext cx="3310634" cy="2698955"/>
          </a:xfrm>
          <a:prstGeom prst="rect">
            <a:avLst/>
          </a:prstGeom>
          <a:ln>
            <a:solidFill>
              <a:schemeClr val="tx1"/>
            </a:solidFill>
          </a:ln>
        </p:spPr>
      </p:pic>
    </p:spTree>
    <p:extLst>
      <p:ext uri="{BB962C8B-B14F-4D97-AF65-F5344CB8AC3E}">
        <p14:creationId xmlns:p14="http://schemas.microsoft.com/office/powerpoint/2010/main" val="1016410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49986</TotalTime>
  <Words>743</Words>
  <Application>Microsoft Office PowerPoint</Application>
  <PresentationFormat>Widescreen</PresentationFormat>
  <Paragraphs>129</Paragraphs>
  <Slides>7</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7</vt:i4>
      </vt:variant>
    </vt:vector>
  </HeadingPairs>
  <TitlesOfParts>
    <vt:vector size="18" baseType="lpstr">
      <vt:lpstr>Microsoft YaHei</vt:lpstr>
      <vt:lpstr>宋体</vt:lpstr>
      <vt:lpstr>Arial</vt:lpstr>
      <vt:lpstr>Calibri</vt:lpstr>
      <vt:lpstr>Calibri Light</vt:lpstr>
      <vt:lpstr>標楷體</vt:lpstr>
      <vt:lpstr>新細明體</vt:lpstr>
      <vt:lpstr>Times New Roman</vt:lpstr>
      <vt:lpstr>Wingdings</vt:lpstr>
      <vt:lpstr>Office 佈景主題</vt:lpstr>
      <vt:lpstr>1_Office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Thanh Dat</dc:creator>
  <cp:lastModifiedBy>武文邊</cp:lastModifiedBy>
  <cp:revision>5285</cp:revision>
  <dcterms:created xsi:type="dcterms:W3CDTF">2020-08-07T01:32:39Z</dcterms:created>
  <dcterms:modified xsi:type="dcterms:W3CDTF">2023-03-15T10:36:15Z</dcterms:modified>
</cp:coreProperties>
</file>